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 id="263" r:id="rId8"/>
    <p:sldId id="264" r:id="rId9"/>
    <p:sldId id="265" r:id="rId10"/>
    <p:sldId id="266" r:id="rId11"/>
    <p:sldId id="267" r:id="rId12"/>
    <p:sldId id="268" r:id="rId13"/>
    <p:sldId id="262"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7" d="100"/>
          <a:sy n="67" d="100"/>
        </p:scale>
        <p:origin x="604" y="56"/>
      </p:cViewPr>
      <p:guideLst>
        <p:guide orient="horz" pos="28"/>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A8AD54-509F-4E25-B73C-C7915E537D8D}" type="datetimeFigureOut">
              <a:rPr lang="en-IN" smtClean="0"/>
              <a:t>11-03-2021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757879-2223-4F80-AD1F-385E84C821DC}" type="slidenum">
              <a:rPr lang="en-IN" smtClean="0"/>
              <a:t>‹#›</a:t>
            </a:fld>
            <a:endParaRPr lang="en-IN"/>
          </a:p>
        </p:txBody>
      </p:sp>
    </p:spTree>
    <p:extLst>
      <p:ext uri="{BB962C8B-B14F-4D97-AF65-F5344CB8AC3E}">
        <p14:creationId xmlns:p14="http://schemas.microsoft.com/office/powerpoint/2010/main" val="4196378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A8AD54-509F-4E25-B73C-C7915E537D8D}" type="datetimeFigureOut">
              <a:rPr lang="en-IN" smtClean="0"/>
              <a:t>11-03-2021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3757879-2223-4F80-AD1F-385E84C821DC}" type="slidenum">
              <a:rPr lang="en-IN" smtClean="0"/>
              <a:t>‹#›</a:t>
            </a:fld>
            <a:endParaRPr lang="en-IN"/>
          </a:p>
        </p:txBody>
      </p:sp>
    </p:spTree>
    <p:extLst>
      <p:ext uri="{BB962C8B-B14F-4D97-AF65-F5344CB8AC3E}">
        <p14:creationId xmlns:p14="http://schemas.microsoft.com/office/powerpoint/2010/main" val="165914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1A8AD54-509F-4E25-B73C-C7915E537D8D}" type="datetimeFigureOut">
              <a:rPr lang="en-IN" smtClean="0"/>
              <a:t>11-03-2021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757879-2223-4F80-AD1F-385E84C821DC}" type="slidenum">
              <a:rPr lang="en-IN" smtClean="0"/>
              <a:t>‹#›</a:t>
            </a:fld>
            <a:endParaRPr lang="en-IN"/>
          </a:p>
        </p:txBody>
      </p:sp>
    </p:spTree>
    <p:extLst>
      <p:ext uri="{BB962C8B-B14F-4D97-AF65-F5344CB8AC3E}">
        <p14:creationId xmlns:p14="http://schemas.microsoft.com/office/powerpoint/2010/main" val="552979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1A8AD54-509F-4E25-B73C-C7915E537D8D}" type="datetimeFigureOut">
              <a:rPr lang="en-IN" smtClean="0"/>
              <a:t>11-03-2021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757879-2223-4F80-AD1F-385E84C821DC}"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54571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A8AD54-509F-4E25-B73C-C7915E537D8D}" type="datetimeFigureOut">
              <a:rPr lang="en-IN" smtClean="0"/>
              <a:t>11-03-2021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757879-2223-4F80-AD1F-385E84C821DC}" type="slidenum">
              <a:rPr lang="en-IN" smtClean="0"/>
              <a:t>‹#›</a:t>
            </a:fld>
            <a:endParaRPr lang="en-IN"/>
          </a:p>
        </p:txBody>
      </p:sp>
    </p:spTree>
    <p:extLst>
      <p:ext uri="{BB962C8B-B14F-4D97-AF65-F5344CB8AC3E}">
        <p14:creationId xmlns:p14="http://schemas.microsoft.com/office/powerpoint/2010/main" val="413276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A8AD54-509F-4E25-B73C-C7915E537D8D}" type="datetimeFigureOut">
              <a:rPr lang="en-IN" smtClean="0"/>
              <a:t>11-03-2021</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757879-2223-4F80-AD1F-385E84C821DC}" type="slidenum">
              <a:rPr lang="en-IN" smtClean="0"/>
              <a:t>‹#›</a:t>
            </a:fld>
            <a:endParaRPr lang="en-IN"/>
          </a:p>
        </p:txBody>
      </p:sp>
    </p:spTree>
    <p:extLst>
      <p:ext uri="{BB962C8B-B14F-4D97-AF65-F5344CB8AC3E}">
        <p14:creationId xmlns:p14="http://schemas.microsoft.com/office/powerpoint/2010/main" val="3534298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A8AD54-509F-4E25-B73C-C7915E537D8D}" type="datetimeFigureOut">
              <a:rPr lang="en-IN" smtClean="0"/>
              <a:t>11-03-2021</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757879-2223-4F80-AD1F-385E84C821DC}" type="slidenum">
              <a:rPr lang="en-IN" smtClean="0"/>
              <a:t>‹#›</a:t>
            </a:fld>
            <a:endParaRPr lang="en-IN"/>
          </a:p>
        </p:txBody>
      </p:sp>
    </p:spTree>
    <p:extLst>
      <p:ext uri="{BB962C8B-B14F-4D97-AF65-F5344CB8AC3E}">
        <p14:creationId xmlns:p14="http://schemas.microsoft.com/office/powerpoint/2010/main" val="3809336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A8AD54-509F-4E25-B73C-C7915E537D8D}" type="datetimeFigureOut">
              <a:rPr lang="en-IN" smtClean="0"/>
              <a:t>11-03-2021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757879-2223-4F80-AD1F-385E84C821DC}" type="slidenum">
              <a:rPr lang="en-IN" smtClean="0"/>
              <a:t>‹#›</a:t>
            </a:fld>
            <a:endParaRPr lang="en-IN"/>
          </a:p>
        </p:txBody>
      </p:sp>
    </p:spTree>
    <p:extLst>
      <p:ext uri="{BB962C8B-B14F-4D97-AF65-F5344CB8AC3E}">
        <p14:creationId xmlns:p14="http://schemas.microsoft.com/office/powerpoint/2010/main" val="3540848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A8AD54-509F-4E25-B73C-C7915E537D8D}" type="datetimeFigureOut">
              <a:rPr lang="en-IN" smtClean="0"/>
              <a:t>11-03-2021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757879-2223-4F80-AD1F-385E84C821DC}" type="slidenum">
              <a:rPr lang="en-IN" smtClean="0"/>
              <a:t>‹#›</a:t>
            </a:fld>
            <a:endParaRPr lang="en-IN"/>
          </a:p>
        </p:txBody>
      </p:sp>
    </p:spTree>
    <p:extLst>
      <p:ext uri="{BB962C8B-B14F-4D97-AF65-F5344CB8AC3E}">
        <p14:creationId xmlns:p14="http://schemas.microsoft.com/office/powerpoint/2010/main" val="265688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1A8AD54-509F-4E25-B73C-C7915E537D8D}" type="datetimeFigureOut">
              <a:rPr lang="en-IN" smtClean="0"/>
              <a:t>11-03-2021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757879-2223-4F80-AD1F-385E84C821DC}" type="slidenum">
              <a:rPr lang="en-IN" smtClean="0"/>
              <a:t>‹#›</a:t>
            </a:fld>
            <a:endParaRPr lang="en-IN"/>
          </a:p>
        </p:txBody>
      </p:sp>
    </p:spTree>
    <p:extLst>
      <p:ext uri="{BB962C8B-B14F-4D97-AF65-F5344CB8AC3E}">
        <p14:creationId xmlns:p14="http://schemas.microsoft.com/office/powerpoint/2010/main" val="245547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A8AD54-509F-4E25-B73C-C7915E537D8D}" type="datetimeFigureOut">
              <a:rPr lang="en-IN" smtClean="0"/>
              <a:t>11-03-2021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757879-2223-4F80-AD1F-385E84C821DC}" type="slidenum">
              <a:rPr lang="en-IN" smtClean="0"/>
              <a:t>‹#›</a:t>
            </a:fld>
            <a:endParaRPr lang="en-IN"/>
          </a:p>
        </p:txBody>
      </p:sp>
    </p:spTree>
    <p:extLst>
      <p:ext uri="{BB962C8B-B14F-4D97-AF65-F5344CB8AC3E}">
        <p14:creationId xmlns:p14="http://schemas.microsoft.com/office/powerpoint/2010/main" val="281345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A8AD54-509F-4E25-B73C-C7915E537D8D}" type="datetimeFigureOut">
              <a:rPr lang="en-IN" smtClean="0"/>
              <a:t>11-03-2021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3757879-2223-4F80-AD1F-385E84C821DC}" type="slidenum">
              <a:rPr lang="en-IN" smtClean="0"/>
              <a:t>‹#›</a:t>
            </a:fld>
            <a:endParaRPr lang="en-IN"/>
          </a:p>
        </p:txBody>
      </p:sp>
    </p:spTree>
    <p:extLst>
      <p:ext uri="{BB962C8B-B14F-4D97-AF65-F5344CB8AC3E}">
        <p14:creationId xmlns:p14="http://schemas.microsoft.com/office/powerpoint/2010/main" val="14869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A8AD54-509F-4E25-B73C-C7915E537D8D}" type="datetimeFigureOut">
              <a:rPr lang="en-IN" smtClean="0"/>
              <a:t>11-03-2021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3757879-2223-4F80-AD1F-385E84C821DC}" type="slidenum">
              <a:rPr lang="en-IN" smtClean="0"/>
              <a:t>‹#›</a:t>
            </a:fld>
            <a:endParaRPr lang="en-IN"/>
          </a:p>
        </p:txBody>
      </p:sp>
    </p:spTree>
    <p:extLst>
      <p:ext uri="{BB962C8B-B14F-4D97-AF65-F5344CB8AC3E}">
        <p14:creationId xmlns:p14="http://schemas.microsoft.com/office/powerpoint/2010/main" val="66305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1A8AD54-509F-4E25-B73C-C7915E537D8D}" type="datetimeFigureOut">
              <a:rPr lang="en-IN" smtClean="0"/>
              <a:t>11-03-2021</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03757879-2223-4F80-AD1F-385E84C821DC}" type="slidenum">
              <a:rPr lang="en-IN" smtClean="0"/>
              <a:t>‹#›</a:t>
            </a:fld>
            <a:endParaRPr lang="en-IN"/>
          </a:p>
        </p:txBody>
      </p:sp>
    </p:spTree>
    <p:extLst>
      <p:ext uri="{BB962C8B-B14F-4D97-AF65-F5344CB8AC3E}">
        <p14:creationId xmlns:p14="http://schemas.microsoft.com/office/powerpoint/2010/main" val="42808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1A8AD54-509F-4E25-B73C-C7915E537D8D}" type="datetimeFigureOut">
              <a:rPr lang="en-IN" smtClean="0"/>
              <a:t>11-03-2021</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03757879-2223-4F80-AD1F-385E84C821DC}" type="slidenum">
              <a:rPr lang="en-IN" smtClean="0"/>
              <a:t>‹#›</a:t>
            </a:fld>
            <a:endParaRPr lang="en-IN"/>
          </a:p>
        </p:txBody>
      </p:sp>
    </p:spTree>
    <p:extLst>
      <p:ext uri="{BB962C8B-B14F-4D97-AF65-F5344CB8AC3E}">
        <p14:creationId xmlns:p14="http://schemas.microsoft.com/office/powerpoint/2010/main" val="354779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1A8AD54-509F-4E25-B73C-C7915E537D8D}" type="datetimeFigureOut">
              <a:rPr lang="en-IN" smtClean="0"/>
              <a:t>11-03-2021</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03757879-2223-4F80-AD1F-385E84C821DC}" type="slidenum">
              <a:rPr lang="en-IN" smtClean="0"/>
              <a:t>‹#›</a:t>
            </a:fld>
            <a:endParaRPr lang="en-IN"/>
          </a:p>
        </p:txBody>
      </p:sp>
    </p:spTree>
    <p:extLst>
      <p:ext uri="{BB962C8B-B14F-4D97-AF65-F5344CB8AC3E}">
        <p14:creationId xmlns:p14="http://schemas.microsoft.com/office/powerpoint/2010/main" val="14853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A8AD54-509F-4E25-B73C-C7915E537D8D}" type="datetimeFigureOut">
              <a:rPr lang="en-IN" smtClean="0"/>
              <a:t>11-03-2021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3757879-2223-4F80-AD1F-385E84C821DC}" type="slidenum">
              <a:rPr lang="en-IN" smtClean="0"/>
              <a:t>‹#›</a:t>
            </a:fld>
            <a:endParaRPr lang="en-IN"/>
          </a:p>
        </p:txBody>
      </p:sp>
    </p:spTree>
    <p:extLst>
      <p:ext uri="{BB962C8B-B14F-4D97-AF65-F5344CB8AC3E}">
        <p14:creationId xmlns:p14="http://schemas.microsoft.com/office/powerpoint/2010/main" val="197556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1A8AD54-509F-4E25-B73C-C7915E537D8D}" type="datetimeFigureOut">
              <a:rPr lang="en-IN" smtClean="0"/>
              <a:t>11-03-2021</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3757879-2223-4F80-AD1F-385E84C821DC}" type="slidenum">
              <a:rPr lang="en-IN" smtClean="0"/>
              <a:t>‹#›</a:t>
            </a:fld>
            <a:endParaRPr lang="en-IN"/>
          </a:p>
        </p:txBody>
      </p:sp>
    </p:spTree>
    <p:extLst>
      <p:ext uri="{BB962C8B-B14F-4D97-AF65-F5344CB8AC3E}">
        <p14:creationId xmlns:p14="http://schemas.microsoft.com/office/powerpoint/2010/main" val="40597591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E5F4-FC82-4813-BCEF-4819A0645521}"/>
              </a:ext>
            </a:extLst>
          </p:cNvPr>
          <p:cNvSpPr>
            <a:spLocks noGrp="1"/>
          </p:cNvSpPr>
          <p:nvPr>
            <p:ph type="ctrTitle"/>
          </p:nvPr>
        </p:nvSpPr>
        <p:spPr/>
        <p:txBody>
          <a:bodyPr/>
          <a:lstStyle/>
          <a:p>
            <a:r>
              <a:rPr lang="en-IN" dirty="0"/>
              <a:t>LETTER WRITING</a:t>
            </a:r>
          </a:p>
        </p:txBody>
      </p:sp>
      <p:sp>
        <p:nvSpPr>
          <p:cNvPr id="3" name="Subtitle 2">
            <a:extLst>
              <a:ext uri="{FF2B5EF4-FFF2-40B4-BE49-F238E27FC236}">
                <a16:creationId xmlns:a16="http://schemas.microsoft.com/office/drawing/2014/main" id="{43419EF4-AF9D-489E-BF86-58763EFA47A2}"/>
              </a:ext>
            </a:extLst>
          </p:cNvPr>
          <p:cNvSpPr>
            <a:spLocks noGrp="1"/>
          </p:cNvSpPr>
          <p:nvPr>
            <p:ph type="subTitle" idx="1"/>
          </p:nvPr>
        </p:nvSpPr>
        <p:spPr/>
        <p:txBody>
          <a:bodyPr/>
          <a:lstStyle/>
          <a:p>
            <a:r>
              <a:rPr lang="en-IN" dirty="0"/>
              <a:t>Formal AND INFORMAL</a:t>
            </a:r>
          </a:p>
        </p:txBody>
      </p:sp>
    </p:spTree>
    <p:extLst>
      <p:ext uri="{BB962C8B-B14F-4D97-AF65-F5344CB8AC3E}">
        <p14:creationId xmlns:p14="http://schemas.microsoft.com/office/powerpoint/2010/main" val="892077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3111D4-AC82-4D81-9547-CEF52C74EF4A}"/>
              </a:ext>
            </a:extLst>
          </p:cNvPr>
          <p:cNvSpPr txBox="1"/>
          <p:nvPr/>
        </p:nvSpPr>
        <p:spPr>
          <a:xfrm>
            <a:off x="166687" y="58846"/>
            <a:ext cx="11668125" cy="6740307"/>
          </a:xfrm>
          <a:prstGeom prst="rect">
            <a:avLst/>
          </a:prstGeom>
          <a:noFill/>
        </p:spPr>
        <p:txBody>
          <a:bodyPr wrap="square">
            <a:spAutoFit/>
          </a:bodyPr>
          <a:lstStyle/>
          <a:p>
            <a:pPr algn="l"/>
            <a:r>
              <a:rPr lang="en-US" b="1" i="0" dirty="0">
                <a:solidFill>
                  <a:srgbClr val="FFFF00"/>
                </a:solidFill>
                <a:effectLst/>
                <a:latin typeface="roboto"/>
              </a:rPr>
              <a:t>Informal Letter Format - Date</a:t>
            </a:r>
            <a:br>
              <a:rPr lang="en-US" b="0" i="0" dirty="0">
                <a:effectLst/>
                <a:latin typeface="roboto"/>
              </a:rPr>
            </a:br>
            <a:endParaRPr lang="en-US" b="0" i="0" dirty="0">
              <a:effectLst/>
              <a:latin typeface="roboto"/>
            </a:endParaRPr>
          </a:p>
          <a:p>
            <a:pPr algn="l"/>
            <a:r>
              <a:rPr lang="en-US" b="0" i="0" dirty="0">
                <a:effectLst/>
                <a:latin typeface="roboto"/>
              </a:rPr>
              <a:t>Next just below the address we write the date. This allows the reader to have a reference as to when the informal letter was written. He can then relate better to the contents of the letter. The date, preferably, </a:t>
            </a:r>
            <a:r>
              <a:rPr lang="en-US" b="0" i="0" dirty="0" err="1">
                <a:effectLst/>
                <a:latin typeface="roboto"/>
              </a:rPr>
              <a:t>shold</a:t>
            </a:r>
            <a:r>
              <a:rPr lang="en-US" b="0" i="0" dirty="0">
                <a:effectLst/>
                <a:latin typeface="roboto"/>
              </a:rPr>
              <a:t> be in expanded form.</a:t>
            </a:r>
          </a:p>
          <a:p>
            <a:pPr algn="l"/>
            <a:r>
              <a:rPr lang="en-US" b="0" i="0" dirty="0">
                <a:effectLst/>
                <a:latin typeface="roboto"/>
              </a:rPr>
              <a:t> </a:t>
            </a:r>
            <a:endParaRPr lang="en-US" b="0" i="0" dirty="0">
              <a:solidFill>
                <a:srgbClr val="FFFF00"/>
              </a:solidFill>
              <a:effectLst/>
              <a:latin typeface="roboto"/>
            </a:endParaRPr>
          </a:p>
          <a:p>
            <a:pPr algn="l"/>
            <a:r>
              <a:rPr lang="en-US" b="1" i="0" dirty="0">
                <a:solidFill>
                  <a:srgbClr val="FFFF00"/>
                </a:solidFill>
                <a:effectLst/>
                <a:latin typeface="roboto"/>
              </a:rPr>
              <a:t>Informal Letter Format - Greeting</a:t>
            </a:r>
            <a:br>
              <a:rPr lang="en-US" b="0" i="0" dirty="0">
                <a:effectLst/>
                <a:latin typeface="roboto"/>
              </a:rPr>
            </a:br>
            <a:endParaRPr lang="en-US" b="0" i="0" dirty="0">
              <a:effectLst/>
              <a:latin typeface="roboto"/>
            </a:endParaRPr>
          </a:p>
          <a:p>
            <a:pPr algn="l"/>
            <a:r>
              <a:rPr lang="en-US" b="0" i="0" dirty="0">
                <a:effectLst/>
                <a:latin typeface="roboto"/>
              </a:rPr>
              <a:t>Now since you know the person you are writing to, the greeting can be informal as well. If it is a friend or someone close to your age you can greet them by their first name, like “</a:t>
            </a:r>
            <a:r>
              <a:rPr lang="en-US" b="1" i="0" dirty="0">
                <a:effectLst/>
                <a:latin typeface="roboto"/>
              </a:rPr>
              <a:t>Dear Alex”.</a:t>
            </a:r>
            <a:br>
              <a:rPr lang="en-US" b="0" i="0" dirty="0">
                <a:effectLst/>
                <a:latin typeface="roboto"/>
              </a:rPr>
            </a:br>
            <a:endParaRPr lang="en-US" b="0" i="0" dirty="0">
              <a:effectLst/>
              <a:latin typeface="roboto"/>
            </a:endParaRPr>
          </a:p>
          <a:p>
            <a:pPr algn="l"/>
            <a:r>
              <a:rPr lang="en-US" b="0" i="0" dirty="0">
                <a:effectLst/>
                <a:latin typeface="roboto"/>
              </a:rPr>
              <a:t>If you are writing to your relative like your mother/father/aunt/uncle </a:t>
            </a:r>
            <a:r>
              <a:rPr lang="en-US" b="0" i="0" dirty="0" err="1">
                <a:effectLst/>
                <a:latin typeface="roboto"/>
              </a:rPr>
              <a:t>etc</a:t>
            </a:r>
            <a:r>
              <a:rPr lang="en-US" b="0" i="0" dirty="0">
                <a:effectLst/>
                <a:latin typeface="roboto"/>
              </a:rPr>
              <a:t>, you may greet them as such, </a:t>
            </a:r>
            <a:r>
              <a:rPr lang="en-US" b="1" i="0" dirty="0">
                <a:effectLst/>
                <a:latin typeface="roboto"/>
              </a:rPr>
              <a:t>for example, “Dear Mom”.</a:t>
            </a:r>
            <a:r>
              <a:rPr lang="en-US" b="0" i="0" dirty="0">
                <a:effectLst/>
                <a:latin typeface="roboto"/>
              </a:rPr>
              <a:t> And if you are writing to an elder person, someone you respect greatly you can address them as </a:t>
            </a:r>
            <a:r>
              <a:rPr lang="en-US" b="0" i="0" dirty="0" err="1">
                <a:effectLst/>
                <a:latin typeface="roboto"/>
              </a:rPr>
              <a:t>Mr</a:t>
            </a:r>
            <a:r>
              <a:rPr lang="en-US" b="0" i="0" dirty="0">
                <a:effectLst/>
                <a:latin typeface="roboto"/>
              </a:rPr>
              <a:t> or Mrs. Like say </a:t>
            </a:r>
            <a:r>
              <a:rPr lang="en-US" b="1" i="0" dirty="0">
                <a:effectLst/>
                <a:latin typeface="roboto"/>
              </a:rPr>
              <a:t>for example</a:t>
            </a:r>
            <a:r>
              <a:rPr lang="en-US" b="0" i="0" dirty="0">
                <a:effectLst/>
                <a:latin typeface="roboto"/>
              </a:rPr>
              <a:t> you were writing a congratulatory letter to your teacher, it can be addressed as</a:t>
            </a:r>
            <a:r>
              <a:rPr lang="en-US" b="1" i="0" dirty="0">
                <a:effectLst/>
                <a:latin typeface="roboto"/>
              </a:rPr>
              <a:t> “Dear Mrs. Alex”.</a:t>
            </a:r>
            <a:br>
              <a:rPr lang="en-US" b="0" i="0" dirty="0">
                <a:effectLst/>
                <a:latin typeface="roboto"/>
              </a:rPr>
            </a:br>
            <a:endParaRPr lang="en-US" b="0" i="0" dirty="0">
              <a:effectLst/>
              <a:latin typeface="roboto"/>
            </a:endParaRPr>
          </a:p>
          <a:p>
            <a:pPr algn="l"/>
            <a:r>
              <a:rPr lang="en-US" b="0" i="0" dirty="0">
                <a:effectLst/>
                <a:latin typeface="roboto"/>
              </a:rPr>
              <a:t> </a:t>
            </a:r>
            <a:r>
              <a:rPr lang="en-US" b="1" i="0" dirty="0">
                <a:solidFill>
                  <a:srgbClr val="FFFF00"/>
                </a:solidFill>
                <a:effectLst/>
                <a:latin typeface="roboto"/>
              </a:rPr>
              <a:t>Informal Letter Format - Introductory Paragraph</a:t>
            </a:r>
            <a:br>
              <a:rPr lang="en-US" b="0" i="0" dirty="0">
                <a:solidFill>
                  <a:srgbClr val="FFFF00"/>
                </a:solidFill>
                <a:effectLst/>
                <a:latin typeface="roboto"/>
              </a:rPr>
            </a:br>
            <a:endParaRPr lang="en-US" b="0" i="0" dirty="0">
              <a:solidFill>
                <a:srgbClr val="FFFF00"/>
              </a:solidFill>
              <a:effectLst/>
              <a:latin typeface="roboto"/>
            </a:endParaRPr>
          </a:p>
          <a:p>
            <a:pPr algn="l"/>
            <a:r>
              <a:rPr lang="en-US" b="0" i="0" dirty="0">
                <a:effectLst/>
                <a:latin typeface="roboto"/>
              </a:rPr>
              <a:t>And now we begin </a:t>
            </a:r>
            <a:r>
              <a:rPr lang="en-US" b="1" i="0" dirty="0">
                <a:effectLst/>
                <a:latin typeface="roboto"/>
              </a:rPr>
              <a:t>writing the actual letter</a:t>
            </a:r>
            <a:r>
              <a:rPr lang="en-US" b="0" i="0" dirty="0">
                <a:effectLst/>
                <a:latin typeface="roboto"/>
              </a:rPr>
              <a:t>. The introductory paragraph sets the tone for the whole letter. You might begin by asking the recipient about their well being. Or you may say that you hope the letter finds them in good health and great spirits. The opening of informal letters should be casual and comforting. It must not be formal and direct as in business letters.</a:t>
            </a:r>
          </a:p>
          <a:p>
            <a:pPr algn="l"/>
            <a:r>
              <a:rPr lang="en-US" b="0" i="0" dirty="0">
                <a:effectLst/>
                <a:latin typeface="roboto"/>
              </a:rPr>
              <a:t> </a:t>
            </a:r>
          </a:p>
          <a:p>
            <a:pPr algn="l"/>
            <a:endParaRPr lang="en-US" b="0" i="0" dirty="0">
              <a:solidFill>
                <a:srgbClr val="000000"/>
              </a:solidFill>
              <a:effectLst/>
              <a:latin typeface="roboto"/>
            </a:endParaRPr>
          </a:p>
        </p:txBody>
      </p:sp>
    </p:spTree>
    <p:extLst>
      <p:ext uri="{BB962C8B-B14F-4D97-AF65-F5344CB8AC3E}">
        <p14:creationId xmlns:p14="http://schemas.microsoft.com/office/powerpoint/2010/main" val="613379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75FEBC-D396-4D1F-8F02-CAF73C4AC23E}"/>
              </a:ext>
            </a:extLst>
          </p:cNvPr>
          <p:cNvSpPr txBox="1"/>
          <p:nvPr/>
        </p:nvSpPr>
        <p:spPr>
          <a:xfrm>
            <a:off x="661987" y="1074509"/>
            <a:ext cx="11134725" cy="4708981"/>
          </a:xfrm>
          <a:prstGeom prst="rect">
            <a:avLst/>
          </a:prstGeom>
          <a:noFill/>
        </p:spPr>
        <p:txBody>
          <a:bodyPr wrap="square">
            <a:spAutoFit/>
          </a:bodyPr>
          <a:lstStyle/>
          <a:p>
            <a:pPr algn="l"/>
            <a:r>
              <a:rPr lang="en-US" sz="2000" b="1" i="0" dirty="0">
                <a:solidFill>
                  <a:srgbClr val="FFFF00"/>
                </a:solidFill>
                <a:effectLst/>
                <a:latin typeface="roboto"/>
              </a:rPr>
              <a:t>Body of the Letter</a:t>
            </a:r>
            <a:br>
              <a:rPr lang="en-US" sz="2000" b="0" i="0" dirty="0">
                <a:solidFill>
                  <a:srgbClr val="FFFF00"/>
                </a:solidFill>
                <a:effectLst/>
                <a:latin typeface="roboto"/>
              </a:rPr>
            </a:br>
            <a:endParaRPr lang="en-US" sz="2000" b="0" i="0" dirty="0">
              <a:solidFill>
                <a:srgbClr val="FFFF00"/>
              </a:solidFill>
              <a:effectLst/>
              <a:latin typeface="roboto"/>
            </a:endParaRPr>
          </a:p>
          <a:p>
            <a:pPr algn="l"/>
            <a:r>
              <a:rPr lang="en-US" sz="2000" b="0" i="0" dirty="0">
                <a:effectLst/>
                <a:latin typeface="roboto"/>
              </a:rPr>
              <a:t>The letter overall should maintain a friendly tone. But you have to adjust the language and the wordings according to who you are writing to. With a friend, you can afford to be very casual and flippant even. But if you are writing to an elder relative, you must be extremely respectful and considerate.</a:t>
            </a:r>
            <a:br>
              <a:rPr lang="en-US" sz="2000" b="0" i="0" dirty="0">
                <a:effectLst/>
                <a:latin typeface="roboto"/>
              </a:rPr>
            </a:br>
            <a:r>
              <a:rPr lang="en-US" sz="2000" b="0" i="0" dirty="0">
                <a:effectLst/>
                <a:latin typeface="roboto"/>
              </a:rPr>
              <a:t>One way to determine the tonality of your letter is to remember how you talk to the person in a conversation. And then apply the same syntax and sentiments to the letter.</a:t>
            </a:r>
          </a:p>
          <a:p>
            <a:pPr algn="l"/>
            <a:r>
              <a:rPr lang="en-US" sz="2000" b="0" i="0" dirty="0">
                <a:effectLst/>
                <a:latin typeface="roboto"/>
              </a:rPr>
              <a:t> </a:t>
            </a:r>
          </a:p>
          <a:p>
            <a:pPr algn="l"/>
            <a:r>
              <a:rPr lang="en-US" sz="2000" b="1" i="0" dirty="0">
                <a:solidFill>
                  <a:srgbClr val="FFFF00"/>
                </a:solidFill>
                <a:effectLst/>
                <a:latin typeface="roboto"/>
              </a:rPr>
              <a:t>Informal Letter Format - Conclusion</a:t>
            </a:r>
            <a:br>
              <a:rPr lang="en-US" sz="2000" b="0" i="0" dirty="0">
                <a:effectLst/>
                <a:latin typeface="roboto"/>
              </a:rPr>
            </a:br>
            <a:endParaRPr lang="en-US" sz="2000" b="0" i="0" dirty="0">
              <a:effectLst/>
              <a:latin typeface="roboto"/>
            </a:endParaRPr>
          </a:p>
          <a:p>
            <a:pPr algn="l"/>
            <a:r>
              <a:rPr lang="en-US" sz="2000" b="0" i="0" dirty="0">
                <a:effectLst/>
                <a:latin typeface="roboto"/>
              </a:rPr>
              <a:t>In the conclusive paragraph sum up the reason for writing the letter, i.e. summarize the letter. Say a meaningful and affectionate goodbye to the reader. And do not forget to invite the reader to write back or reply to your letter. It shows an intention to keep the conversation going.</a:t>
            </a:r>
          </a:p>
          <a:p>
            <a:pPr algn="l"/>
            <a:r>
              <a:rPr lang="en-US" sz="2000" b="0" i="0" dirty="0">
                <a:effectLst/>
                <a:latin typeface="roboto"/>
              </a:rPr>
              <a:t> </a:t>
            </a:r>
          </a:p>
        </p:txBody>
      </p:sp>
    </p:spTree>
    <p:extLst>
      <p:ext uri="{BB962C8B-B14F-4D97-AF65-F5344CB8AC3E}">
        <p14:creationId xmlns:p14="http://schemas.microsoft.com/office/powerpoint/2010/main" val="358439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B6779F-9329-4E0D-A09A-C6E2EE02B73A}"/>
              </a:ext>
            </a:extLst>
          </p:cNvPr>
          <p:cNvSpPr txBox="1"/>
          <p:nvPr/>
        </p:nvSpPr>
        <p:spPr>
          <a:xfrm>
            <a:off x="733424" y="1080611"/>
            <a:ext cx="10372725" cy="4985980"/>
          </a:xfrm>
          <a:prstGeom prst="rect">
            <a:avLst/>
          </a:prstGeom>
          <a:noFill/>
        </p:spPr>
        <p:txBody>
          <a:bodyPr wrap="square">
            <a:spAutoFit/>
          </a:bodyPr>
          <a:lstStyle/>
          <a:p>
            <a:pPr algn="l"/>
            <a:r>
              <a:rPr lang="en-US" sz="2000" b="1" i="0" dirty="0">
                <a:solidFill>
                  <a:srgbClr val="FFFF00"/>
                </a:solidFill>
                <a:effectLst/>
                <a:latin typeface="roboto"/>
              </a:rPr>
              <a:t>Signature</a:t>
            </a:r>
            <a:br>
              <a:rPr lang="en-US" sz="2000" b="0" i="0" dirty="0">
                <a:effectLst/>
                <a:latin typeface="roboto"/>
              </a:rPr>
            </a:br>
            <a:endParaRPr lang="en-US" sz="2000" b="0" i="0" dirty="0">
              <a:effectLst/>
              <a:latin typeface="roboto"/>
            </a:endParaRPr>
          </a:p>
          <a:p>
            <a:pPr algn="l">
              <a:buFont typeface="+mj-lt"/>
              <a:buAutoNum type="arabicPeriod"/>
            </a:pPr>
            <a:r>
              <a:rPr lang="en-US" sz="2000" b="0" i="0" dirty="0">
                <a:effectLst/>
                <a:latin typeface="roboto"/>
              </a:rPr>
              <a:t>There is no one way to sign off informal letters. Since they do not follow a strict format, you may sign off as you please. Some commonly used phrases are</a:t>
            </a:r>
          </a:p>
          <a:p>
            <a:pPr algn="l"/>
            <a:endParaRPr lang="en-US" sz="2000" dirty="0">
              <a:latin typeface="roboto"/>
            </a:endParaRPr>
          </a:p>
          <a:p>
            <a:pPr algn="l"/>
            <a:r>
              <a:rPr lang="en-US" sz="2000" b="0" i="0" dirty="0">
                <a:effectLst/>
                <a:latin typeface="roboto"/>
              </a:rPr>
              <a:t>Lots of Love</a:t>
            </a:r>
          </a:p>
          <a:p>
            <a:pPr algn="l"/>
            <a:r>
              <a:rPr lang="en-US" sz="2000" b="0" i="0" dirty="0">
                <a:effectLst/>
                <a:latin typeface="roboto"/>
              </a:rPr>
              <a:t>Best,</a:t>
            </a:r>
          </a:p>
          <a:p>
            <a:pPr algn="l"/>
            <a:r>
              <a:rPr lang="en-US" sz="2000" b="0" i="0" dirty="0">
                <a:effectLst/>
                <a:latin typeface="roboto"/>
              </a:rPr>
              <a:t>Best Wishes,</a:t>
            </a:r>
          </a:p>
          <a:p>
            <a:pPr algn="l"/>
            <a:r>
              <a:rPr lang="en-US" sz="2000" b="0" i="0" dirty="0">
                <a:effectLst/>
                <a:latin typeface="roboto"/>
              </a:rPr>
              <a:t>Kind Regards,</a:t>
            </a:r>
          </a:p>
          <a:p>
            <a:pPr algn="l"/>
            <a:r>
              <a:rPr lang="en-US" sz="2000" b="0" i="0" dirty="0">
                <a:effectLst/>
                <a:latin typeface="roboto"/>
              </a:rPr>
              <a:t>Kindly,</a:t>
            </a:r>
          </a:p>
          <a:p>
            <a:pPr algn="l"/>
            <a:endParaRPr lang="en-US" sz="2000" b="0" i="0" dirty="0">
              <a:effectLst/>
              <a:latin typeface="roboto"/>
            </a:endParaRPr>
          </a:p>
          <a:p>
            <a:pPr algn="l"/>
            <a:r>
              <a:rPr lang="en-US" sz="2000" b="0" i="0" dirty="0">
                <a:effectLst/>
                <a:latin typeface="roboto"/>
              </a:rPr>
              <a:t>Pick the one that best suits the occasion and then simply signs your name </a:t>
            </a:r>
            <a:r>
              <a:rPr lang="en-US" sz="2000" b="1" i="0" dirty="0">
                <a:effectLst/>
                <a:latin typeface="roboto"/>
              </a:rPr>
              <a:t>below the greeting.</a:t>
            </a:r>
            <a:br>
              <a:rPr lang="en-US" sz="2000" b="0" i="0" dirty="0">
                <a:effectLst/>
                <a:latin typeface="roboto"/>
              </a:rPr>
            </a:br>
            <a:endParaRPr lang="en-US" sz="2000" b="0" i="0" dirty="0">
              <a:effectLst/>
              <a:latin typeface="roboto"/>
            </a:endParaRPr>
          </a:p>
          <a:p>
            <a:pPr algn="l"/>
            <a:r>
              <a:rPr lang="en-US" sz="2000" b="0" i="0" dirty="0">
                <a:effectLst/>
                <a:latin typeface="roboto"/>
              </a:rPr>
              <a:t> </a:t>
            </a:r>
          </a:p>
          <a:p>
            <a:pPr algn="l"/>
            <a:endParaRPr lang="en-US" b="0" i="0" dirty="0">
              <a:solidFill>
                <a:srgbClr val="000000"/>
              </a:solidFill>
              <a:effectLst/>
              <a:latin typeface="roboto"/>
            </a:endParaRPr>
          </a:p>
        </p:txBody>
      </p:sp>
    </p:spTree>
    <p:extLst>
      <p:ext uri="{BB962C8B-B14F-4D97-AF65-F5344CB8AC3E}">
        <p14:creationId xmlns:p14="http://schemas.microsoft.com/office/powerpoint/2010/main" val="253719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formal Letter | Informal Letter Format, Samples. How To Write an Informal  Letter Format? - A Plus Topper">
            <a:extLst>
              <a:ext uri="{FF2B5EF4-FFF2-40B4-BE49-F238E27FC236}">
                <a16:creationId xmlns:a16="http://schemas.microsoft.com/office/drawing/2014/main" id="{8A813589-E323-4E5E-9663-DA0E25AD6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4" y="6737"/>
            <a:ext cx="4843462" cy="68512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formal letter example">
            <a:extLst>
              <a:ext uri="{FF2B5EF4-FFF2-40B4-BE49-F238E27FC236}">
                <a16:creationId xmlns:a16="http://schemas.microsoft.com/office/drawing/2014/main" id="{BCCAA516-72FA-4AB1-B18F-466BF979A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426" y="6737"/>
            <a:ext cx="4619625" cy="66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97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7F08D8-2F78-4CFC-ADD9-14CC255F42BB}"/>
              </a:ext>
            </a:extLst>
          </p:cNvPr>
          <p:cNvSpPr txBox="1"/>
          <p:nvPr/>
        </p:nvSpPr>
        <p:spPr>
          <a:xfrm>
            <a:off x="238125" y="445770"/>
            <a:ext cx="8848725" cy="6247864"/>
          </a:xfrm>
          <a:prstGeom prst="rect">
            <a:avLst/>
          </a:prstGeom>
          <a:noFill/>
        </p:spPr>
        <p:txBody>
          <a:bodyPr wrap="square">
            <a:spAutoFit/>
          </a:bodyPr>
          <a:lstStyle/>
          <a:p>
            <a:pPr algn="l"/>
            <a:r>
              <a:rPr lang="en-US" sz="2000" b="1" i="0" dirty="0">
                <a:solidFill>
                  <a:schemeClr val="bg2">
                    <a:lumMod val="40000"/>
                    <a:lumOff val="60000"/>
                  </a:schemeClr>
                </a:solidFill>
                <a:effectLst/>
                <a:latin typeface="roboto"/>
              </a:rPr>
              <a:t>Tips for writing Informal Letter</a:t>
            </a:r>
            <a:endParaRPr lang="en-US" sz="2000" b="0" i="0" dirty="0">
              <a:solidFill>
                <a:schemeClr val="bg2">
                  <a:lumMod val="40000"/>
                  <a:lumOff val="60000"/>
                </a:schemeClr>
              </a:solidFill>
              <a:effectLst/>
              <a:latin typeface="roboto"/>
            </a:endParaRPr>
          </a:p>
          <a:p>
            <a:pPr algn="l">
              <a:buFont typeface="+mj-lt"/>
              <a:buAutoNum type="arabicPeriod"/>
            </a:pPr>
            <a:r>
              <a:rPr lang="en-US" sz="2000" b="0" i="0" dirty="0">
                <a:solidFill>
                  <a:srgbClr val="FFFF00"/>
                </a:solidFill>
                <a:effectLst/>
                <a:latin typeface="roboto"/>
              </a:rPr>
              <a:t>Make sure you double-check for grammatical accuracy and spellings. They carry marks.</a:t>
            </a:r>
          </a:p>
          <a:p>
            <a:pPr algn="l">
              <a:buFont typeface="+mj-lt"/>
              <a:buAutoNum type="arabicPeriod"/>
            </a:pPr>
            <a:r>
              <a:rPr lang="en-US" sz="2000" b="0" i="0" dirty="0">
                <a:solidFill>
                  <a:srgbClr val="FFFF00"/>
                </a:solidFill>
                <a:effectLst/>
                <a:latin typeface="roboto"/>
              </a:rPr>
              <a:t>Leave an adequate number of lines between paragraphs to make it look neat.</a:t>
            </a:r>
          </a:p>
          <a:p>
            <a:pPr algn="l">
              <a:buFont typeface="+mj-lt"/>
              <a:buAutoNum type="arabicPeriod"/>
            </a:pPr>
            <a:r>
              <a:rPr lang="en-US" sz="2000" b="0" i="0" dirty="0">
                <a:solidFill>
                  <a:srgbClr val="FFFF00"/>
                </a:solidFill>
                <a:effectLst/>
                <a:latin typeface="roboto"/>
              </a:rPr>
              <a:t>Underlining the main points is very important. But it is advised to do it after finishing your exam. Use a pencil and scale for underlining.</a:t>
            </a:r>
          </a:p>
          <a:p>
            <a:pPr algn="l">
              <a:buFont typeface="+mj-lt"/>
              <a:buAutoNum type="arabicPeriod"/>
            </a:pPr>
            <a:r>
              <a:rPr lang="en-US" sz="2000" b="0" i="0" dirty="0">
                <a:solidFill>
                  <a:srgbClr val="FFFF00"/>
                </a:solidFill>
                <a:effectLst/>
                <a:latin typeface="roboto"/>
              </a:rPr>
              <a:t>The presentation is very important.</a:t>
            </a:r>
          </a:p>
          <a:p>
            <a:pPr algn="l">
              <a:buFont typeface="+mj-lt"/>
              <a:buAutoNum type="arabicPeriod"/>
            </a:pPr>
            <a:r>
              <a:rPr lang="en-US" sz="2000" b="0" i="0" dirty="0">
                <a:solidFill>
                  <a:srgbClr val="FFFF00"/>
                </a:solidFill>
                <a:effectLst/>
                <a:latin typeface="roboto"/>
              </a:rPr>
              <a:t>Read a lot of letters to get an idea.</a:t>
            </a:r>
          </a:p>
          <a:p>
            <a:pPr algn="l"/>
            <a:r>
              <a:rPr lang="en-US" sz="2000" b="1" i="0" dirty="0">
                <a:solidFill>
                  <a:srgbClr val="FFFF00"/>
                </a:solidFill>
                <a:effectLst/>
                <a:latin typeface="roboto"/>
              </a:rPr>
              <a:t>Informal Letter Topics</a:t>
            </a:r>
            <a:br>
              <a:rPr lang="en-US" sz="2000" b="0" i="0" dirty="0">
                <a:solidFill>
                  <a:srgbClr val="FFFF00"/>
                </a:solidFill>
                <a:effectLst/>
                <a:latin typeface="roboto"/>
              </a:rPr>
            </a:br>
            <a:endParaRPr lang="en-US" sz="2000" b="0" i="0" dirty="0">
              <a:solidFill>
                <a:srgbClr val="FFFF00"/>
              </a:solidFill>
              <a:effectLst/>
              <a:latin typeface="roboto"/>
            </a:endParaRPr>
          </a:p>
          <a:p>
            <a:pPr algn="l"/>
            <a:r>
              <a:rPr lang="en-US" sz="2000" b="0" i="0" dirty="0">
                <a:solidFill>
                  <a:srgbClr val="FFFF00"/>
                </a:solidFill>
                <a:effectLst/>
                <a:latin typeface="roboto"/>
              </a:rPr>
              <a:t>Below is a list of a few important topics-</a:t>
            </a:r>
          </a:p>
          <a:p>
            <a:pPr algn="l">
              <a:buFont typeface="+mj-lt"/>
              <a:buAutoNum type="arabicPeriod"/>
            </a:pPr>
            <a:r>
              <a:rPr lang="en-US" sz="2000" b="0" i="0" dirty="0">
                <a:solidFill>
                  <a:srgbClr val="FFFF00"/>
                </a:solidFill>
                <a:effectLst/>
                <a:latin typeface="roboto"/>
              </a:rPr>
              <a:t>Inviting a friend</a:t>
            </a:r>
          </a:p>
          <a:p>
            <a:pPr algn="l">
              <a:buFont typeface="+mj-lt"/>
              <a:buAutoNum type="arabicPeriod"/>
            </a:pPr>
            <a:r>
              <a:rPr lang="en-US" sz="2000" b="0" i="0" dirty="0">
                <a:solidFill>
                  <a:srgbClr val="FFFF00"/>
                </a:solidFill>
                <a:effectLst/>
                <a:latin typeface="roboto"/>
              </a:rPr>
              <a:t>Advising a friend</a:t>
            </a:r>
          </a:p>
          <a:p>
            <a:pPr algn="l">
              <a:buFont typeface="+mj-lt"/>
              <a:buAutoNum type="arabicPeriod"/>
            </a:pPr>
            <a:r>
              <a:rPr lang="en-US" sz="2000" b="0" i="0" dirty="0">
                <a:solidFill>
                  <a:srgbClr val="FFFF00"/>
                </a:solidFill>
                <a:effectLst/>
                <a:latin typeface="roboto"/>
              </a:rPr>
              <a:t>Apologizing to a friend</a:t>
            </a:r>
          </a:p>
          <a:p>
            <a:pPr algn="l">
              <a:buFont typeface="+mj-lt"/>
              <a:buAutoNum type="arabicPeriod"/>
            </a:pPr>
            <a:r>
              <a:rPr lang="en-US" sz="2000" b="0" i="0" dirty="0">
                <a:solidFill>
                  <a:srgbClr val="FFFF00"/>
                </a:solidFill>
                <a:effectLst/>
                <a:latin typeface="roboto"/>
              </a:rPr>
              <a:t>Thanking a friend for spending the holiday together</a:t>
            </a:r>
          </a:p>
          <a:p>
            <a:pPr algn="l">
              <a:buFont typeface="+mj-lt"/>
              <a:buAutoNum type="arabicPeriod"/>
            </a:pPr>
            <a:r>
              <a:rPr lang="en-US" sz="2000" b="0" i="0" dirty="0">
                <a:solidFill>
                  <a:srgbClr val="FFFF00"/>
                </a:solidFill>
                <a:effectLst/>
                <a:latin typeface="roboto"/>
              </a:rPr>
              <a:t>Reminding a friend</a:t>
            </a:r>
          </a:p>
          <a:p>
            <a:pPr algn="l">
              <a:buFont typeface="+mj-lt"/>
              <a:buAutoNum type="arabicPeriod"/>
            </a:pPr>
            <a:r>
              <a:rPr lang="en-US" sz="2000" b="0" i="0" dirty="0">
                <a:solidFill>
                  <a:srgbClr val="FFFF00"/>
                </a:solidFill>
                <a:effectLst/>
                <a:latin typeface="roboto"/>
              </a:rPr>
              <a:t>Congratulating a friend</a:t>
            </a:r>
          </a:p>
          <a:p>
            <a:pPr algn="l">
              <a:buFont typeface="+mj-lt"/>
              <a:buAutoNum type="arabicPeriod"/>
            </a:pPr>
            <a:r>
              <a:rPr lang="en-US" sz="2000" b="0" i="0" dirty="0">
                <a:solidFill>
                  <a:srgbClr val="FFFF00"/>
                </a:solidFill>
                <a:effectLst/>
                <a:latin typeface="roboto"/>
              </a:rPr>
              <a:t>Requesting for help</a:t>
            </a:r>
          </a:p>
          <a:p>
            <a:pPr algn="l">
              <a:buFont typeface="+mj-lt"/>
              <a:buAutoNum type="arabicPeriod"/>
            </a:pPr>
            <a:r>
              <a:rPr lang="en-US" sz="2000" b="0" i="0" dirty="0">
                <a:solidFill>
                  <a:srgbClr val="FFFF00"/>
                </a:solidFill>
                <a:effectLst/>
                <a:latin typeface="roboto"/>
              </a:rPr>
              <a:t>Admitting a mistake</a:t>
            </a:r>
          </a:p>
        </p:txBody>
      </p:sp>
    </p:spTree>
    <p:extLst>
      <p:ext uri="{BB962C8B-B14F-4D97-AF65-F5344CB8AC3E}">
        <p14:creationId xmlns:p14="http://schemas.microsoft.com/office/powerpoint/2010/main" val="2060402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ank You Google!. We would like to give a HUGE Thanks to… | by TurtleTree  Labs | Medium">
            <a:extLst>
              <a:ext uri="{FF2B5EF4-FFF2-40B4-BE49-F238E27FC236}">
                <a16:creationId xmlns:a16="http://schemas.microsoft.com/office/drawing/2014/main" id="{3DC8BED1-0E46-42CA-800D-736B2385B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1976438"/>
            <a:ext cx="7239000" cy="271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10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F68B84-8D55-46B5-84F6-EA04301BC040}"/>
              </a:ext>
            </a:extLst>
          </p:cNvPr>
          <p:cNvSpPr txBox="1"/>
          <p:nvPr/>
        </p:nvSpPr>
        <p:spPr>
          <a:xfrm>
            <a:off x="2753141" y="422123"/>
            <a:ext cx="6094674" cy="1477328"/>
          </a:xfrm>
          <a:prstGeom prst="rect">
            <a:avLst/>
          </a:prstGeom>
          <a:noFill/>
        </p:spPr>
        <p:txBody>
          <a:bodyPr wrap="square">
            <a:spAutoFit/>
          </a:bodyPr>
          <a:lstStyle/>
          <a:p>
            <a:r>
              <a:rPr lang="en-US" b="0" i="0" dirty="0">
                <a:effectLst/>
                <a:latin typeface="arial" panose="020B0604020202020204" pitchFamily="34" charset="0"/>
              </a:rPr>
              <a:t>A</a:t>
            </a:r>
            <a:r>
              <a:rPr lang="en-US" b="0" i="0" dirty="0">
                <a:solidFill>
                  <a:srgbClr val="222222"/>
                </a:solidFill>
                <a:effectLst/>
                <a:latin typeface="arial" panose="020B0604020202020204" pitchFamily="34" charset="0"/>
              </a:rPr>
              <a:t> </a:t>
            </a:r>
            <a:r>
              <a:rPr lang="en-US" b="1" i="0" dirty="0">
                <a:effectLst/>
                <a:latin typeface="arial" panose="020B0604020202020204" pitchFamily="34" charset="0"/>
              </a:rPr>
              <a:t>letter</a:t>
            </a:r>
            <a:r>
              <a:rPr lang="en-US" b="0" i="0" dirty="0">
                <a:effectLst/>
                <a:latin typeface="arial" panose="020B0604020202020204" pitchFamily="34" charset="0"/>
              </a:rPr>
              <a:t> is a </a:t>
            </a:r>
            <a:r>
              <a:rPr lang="en-US" b="1" i="0" dirty="0">
                <a:effectLst/>
                <a:latin typeface="arial" panose="020B0604020202020204" pitchFamily="34" charset="0"/>
              </a:rPr>
              <a:t>written</a:t>
            </a:r>
            <a:r>
              <a:rPr lang="en-US" b="0" i="0" dirty="0">
                <a:effectLst/>
                <a:latin typeface="arial" panose="020B0604020202020204" pitchFamily="34" charset="0"/>
              </a:rPr>
              <a:t> message that can be handwritten or printed on paper. It is usually sent to the recipient via mail or post in an envelope, although this is not a requirement as such. Any such message that is transferred via post is a </a:t>
            </a:r>
            <a:r>
              <a:rPr lang="en-US" b="1" i="0" dirty="0">
                <a:effectLst/>
                <a:latin typeface="arial" panose="020B0604020202020204" pitchFamily="34" charset="0"/>
              </a:rPr>
              <a:t>letter</a:t>
            </a:r>
            <a:r>
              <a:rPr lang="en-US" b="0" i="0" dirty="0">
                <a:effectLst/>
                <a:latin typeface="arial" panose="020B0604020202020204" pitchFamily="34" charset="0"/>
              </a:rPr>
              <a:t>, a </a:t>
            </a:r>
            <a:r>
              <a:rPr lang="en-US" b="1" i="0" dirty="0">
                <a:effectLst/>
                <a:latin typeface="arial" panose="020B0604020202020204" pitchFamily="34" charset="0"/>
              </a:rPr>
              <a:t>written</a:t>
            </a:r>
            <a:r>
              <a:rPr lang="en-US" b="0" i="0" dirty="0">
                <a:effectLst/>
                <a:latin typeface="arial" panose="020B0604020202020204" pitchFamily="34" charset="0"/>
              </a:rPr>
              <a:t> conversation between two parties.</a:t>
            </a:r>
            <a:endParaRPr lang="en-IN" dirty="0"/>
          </a:p>
        </p:txBody>
      </p:sp>
      <p:pic>
        <p:nvPicPr>
          <p:cNvPr id="1028" name="Picture 4" descr="Formal Letter Writing for Class 9 ICSE Format, Examples, Topics, Samples,  Exercises - A Plus Topper">
            <a:extLst>
              <a:ext uri="{FF2B5EF4-FFF2-40B4-BE49-F238E27FC236}">
                <a16:creationId xmlns:a16="http://schemas.microsoft.com/office/drawing/2014/main" id="{11E955CE-EA17-4BC9-A3F6-DCCBB3F2F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695" y="2425852"/>
            <a:ext cx="9112609"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03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488A27-355C-45CC-9402-0EA4991DB32E}"/>
              </a:ext>
            </a:extLst>
          </p:cNvPr>
          <p:cNvSpPr txBox="1"/>
          <p:nvPr/>
        </p:nvSpPr>
        <p:spPr>
          <a:xfrm>
            <a:off x="622190" y="344010"/>
            <a:ext cx="6094674" cy="2523768"/>
          </a:xfrm>
          <a:prstGeom prst="rect">
            <a:avLst/>
          </a:prstGeom>
          <a:noFill/>
        </p:spPr>
        <p:txBody>
          <a:bodyPr wrap="square">
            <a:spAutoFit/>
          </a:bodyPr>
          <a:lstStyle/>
          <a:p>
            <a:pPr algn="l"/>
            <a:r>
              <a:rPr lang="en-US" sz="3200" b="0" i="0" dirty="0">
                <a:solidFill>
                  <a:srgbClr val="FFC000"/>
                </a:solidFill>
                <a:effectLst/>
                <a:latin typeface="Google Sans"/>
              </a:rPr>
              <a:t>Writing a formal letter</a:t>
            </a:r>
          </a:p>
          <a:p>
            <a:r>
              <a:rPr lang="en-US" b="0" i="0" dirty="0">
                <a:effectLst/>
                <a:latin typeface="arial" panose="020B0604020202020204" pitchFamily="34" charset="0"/>
              </a:rPr>
              <a:t>To </a:t>
            </a:r>
            <a:r>
              <a:rPr lang="en-US" b="1" i="0" dirty="0">
                <a:effectLst/>
                <a:latin typeface="arial" panose="020B0604020202020204" pitchFamily="34" charset="0"/>
              </a:rPr>
              <a:t>write</a:t>
            </a:r>
            <a:r>
              <a:rPr lang="en-US" b="0" i="0" dirty="0">
                <a:effectLst/>
                <a:latin typeface="arial" panose="020B0604020202020204" pitchFamily="34" charset="0"/>
              </a:rPr>
              <a:t> a </a:t>
            </a:r>
            <a:r>
              <a:rPr lang="en-US" b="1" i="0" dirty="0">
                <a:effectLst/>
                <a:latin typeface="arial" panose="020B0604020202020204" pitchFamily="34" charset="0"/>
              </a:rPr>
              <a:t>formal letter</a:t>
            </a:r>
            <a:r>
              <a:rPr lang="en-US" b="0" i="0" dirty="0">
                <a:effectLst/>
                <a:latin typeface="arial" panose="020B0604020202020204" pitchFamily="34" charset="0"/>
              </a:rPr>
              <a:t> follow the below-given tips: Address or greet the concerned person properly like Dear Sir/Madam. </a:t>
            </a:r>
          </a:p>
          <a:p>
            <a:r>
              <a:rPr lang="en-US" b="0" i="0" dirty="0">
                <a:effectLst/>
                <a:latin typeface="arial" panose="020B0604020202020204" pitchFamily="34" charset="0"/>
              </a:rPr>
              <a:t>Always mention the subject of </a:t>
            </a:r>
            <a:r>
              <a:rPr lang="en-US" b="1" i="0" dirty="0">
                <a:effectLst/>
                <a:latin typeface="arial" panose="020B0604020202020204" pitchFamily="34" charset="0"/>
              </a:rPr>
              <a:t>writing</a:t>
            </a:r>
            <a:r>
              <a:rPr lang="en-US" b="0" i="0" dirty="0">
                <a:effectLst/>
                <a:latin typeface="arial" panose="020B0604020202020204" pitchFamily="34" charset="0"/>
              </a:rPr>
              <a:t> the </a:t>
            </a:r>
            <a:r>
              <a:rPr lang="en-US" b="1" i="0" dirty="0">
                <a:effectLst/>
                <a:latin typeface="arial" panose="020B0604020202020204" pitchFamily="34" charset="0"/>
              </a:rPr>
              <a:t>letter</a:t>
            </a:r>
            <a:r>
              <a:rPr lang="en-US" b="0" i="0" dirty="0">
                <a:effectLst/>
                <a:latin typeface="arial" panose="020B0604020202020204" pitchFamily="34" charset="0"/>
              </a:rPr>
              <a:t>.</a:t>
            </a:r>
          </a:p>
          <a:p>
            <a:r>
              <a:rPr lang="en-US" b="0" i="0" dirty="0">
                <a:effectLst/>
                <a:latin typeface="arial" panose="020B0604020202020204" pitchFamily="34" charset="0"/>
              </a:rPr>
              <a:t> Be concise in your </a:t>
            </a:r>
            <a:r>
              <a:rPr lang="en-US" b="1" i="0" dirty="0">
                <a:effectLst/>
                <a:latin typeface="arial" panose="020B0604020202020204" pitchFamily="34" charset="0"/>
              </a:rPr>
              <a:t>letter</a:t>
            </a:r>
            <a:r>
              <a:rPr lang="en-US" b="0" i="0" dirty="0">
                <a:effectLst/>
                <a:latin typeface="arial" panose="020B0604020202020204" pitchFamily="34" charset="0"/>
              </a:rPr>
              <a:t>. </a:t>
            </a:r>
          </a:p>
          <a:p>
            <a:r>
              <a:rPr lang="en-US" b="1" i="0" dirty="0">
                <a:effectLst/>
                <a:latin typeface="arial" panose="020B0604020202020204" pitchFamily="34" charset="0"/>
              </a:rPr>
              <a:t>Write</a:t>
            </a:r>
            <a:r>
              <a:rPr lang="en-US" b="0" i="0" dirty="0">
                <a:effectLst/>
                <a:latin typeface="arial" panose="020B0604020202020204" pitchFamily="34" charset="0"/>
              </a:rPr>
              <a:t> the reason for </a:t>
            </a:r>
            <a:r>
              <a:rPr lang="en-US" b="1" i="0" dirty="0">
                <a:effectLst/>
                <a:latin typeface="arial" panose="020B0604020202020204" pitchFamily="34" charset="0"/>
              </a:rPr>
              <a:t>writing</a:t>
            </a:r>
            <a:r>
              <a:rPr lang="en-US" b="0" i="0" dirty="0">
                <a:effectLst/>
                <a:latin typeface="arial" panose="020B0604020202020204" pitchFamily="34" charset="0"/>
              </a:rPr>
              <a:t> the </a:t>
            </a:r>
            <a:r>
              <a:rPr lang="en-US" b="1" i="0" dirty="0">
                <a:effectLst/>
                <a:latin typeface="arial" panose="020B0604020202020204" pitchFamily="34" charset="0"/>
              </a:rPr>
              <a:t>letter</a:t>
            </a:r>
            <a:r>
              <a:rPr lang="en-US" b="0" i="0" dirty="0">
                <a:effectLst/>
                <a:latin typeface="arial" panose="020B0604020202020204" pitchFamily="34" charset="0"/>
              </a:rPr>
              <a:t> in the first paragraph itself.</a:t>
            </a:r>
          </a:p>
        </p:txBody>
      </p:sp>
      <p:pic>
        <p:nvPicPr>
          <p:cNvPr id="2050" name="Picture 2" descr="Types of Formal Letters with Samples: Formal Letter Format with Videos">
            <a:extLst>
              <a:ext uri="{FF2B5EF4-FFF2-40B4-BE49-F238E27FC236}">
                <a16:creationId xmlns:a16="http://schemas.microsoft.com/office/drawing/2014/main" id="{BAD8F56A-4634-490B-8F1C-6450C0FFD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385" y="1288933"/>
            <a:ext cx="4740883" cy="540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081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eave Letter (Request for Leave Due to Fever) | Lettering, English grammar  notes, English language learning games">
            <a:extLst>
              <a:ext uri="{FF2B5EF4-FFF2-40B4-BE49-F238E27FC236}">
                <a16:creationId xmlns:a16="http://schemas.microsoft.com/office/drawing/2014/main" id="{32A537F3-F7BB-4A21-8BB8-D54069CF4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20" y="137664"/>
            <a:ext cx="5631842" cy="658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18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BSE Class 10 English Letter Writing - Learn CBSE">
            <a:extLst>
              <a:ext uri="{FF2B5EF4-FFF2-40B4-BE49-F238E27FC236}">
                <a16:creationId xmlns:a16="http://schemas.microsoft.com/office/drawing/2014/main" id="{B785893D-F5CA-418F-86FF-83B675410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365" y="231598"/>
            <a:ext cx="7019511" cy="618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79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B8F756-DA52-466A-A675-FA5D948B8A15}"/>
              </a:ext>
            </a:extLst>
          </p:cNvPr>
          <p:cNvSpPr txBox="1"/>
          <p:nvPr/>
        </p:nvSpPr>
        <p:spPr>
          <a:xfrm>
            <a:off x="590385" y="404293"/>
            <a:ext cx="6094674" cy="2585323"/>
          </a:xfrm>
          <a:prstGeom prst="rect">
            <a:avLst/>
          </a:prstGeom>
          <a:noFill/>
        </p:spPr>
        <p:txBody>
          <a:bodyPr wrap="square">
            <a:spAutoFit/>
          </a:bodyPr>
          <a:lstStyle/>
          <a:p>
            <a:r>
              <a:rPr lang="en-US" b="1" i="0" dirty="0">
                <a:solidFill>
                  <a:srgbClr val="FFC000"/>
                </a:solidFill>
                <a:effectLst/>
                <a:latin typeface="Roboto"/>
              </a:rPr>
              <a:t>Informal Letter:</a:t>
            </a:r>
            <a:r>
              <a:rPr lang="en-US" b="0" i="0" dirty="0">
                <a:solidFill>
                  <a:srgbClr val="FFC000"/>
                </a:solidFill>
                <a:effectLst/>
                <a:latin typeface="Roboto"/>
              </a:rPr>
              <a:t> </a:t>
            </a:r>
          </a:p>
          <a:p>
            <a:r>
              <a:rPr lang="en-US" b="0" i="0" dirty="0">
                <a:effectLst/>
                <a:latin typeface="Roboto"/>
              </a:rPr>
              <a:t>An informal letter is a non-official letter that we usually use to write to our friends, family or relatives. These letters are personal letters that are not used for official purposes. There could be many reasons for which we write these letters to our family and friends. For example, if we want to inform them about our achievement in school or college, then we write them a letter to spread our personal news.</a:t>
            </a:r>
            <a:endParaRPr lang="en-IN" dirty="0"/>
          </a:p>
        </p:txBody>
      </p:sp>
      <p:pic>
        <p:nvPicPr>
          <p:cNvPr id="1026" name="Picture 2" descr="Informal Letter for Class 10 ICSE Topics, Format, Samples - A Plus Topper">
            <a:extLst>
              <a:ext uri="{FF2B5EF4-FFF2-40B4-BE49-F238E27FC236}">
                <a16:creationId xmlns:a16="http://schemas.microsoft.com/office/drawing/2014/main" id="{361FE5E6-136D-4996-B57E-4B29D58BB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850" y="180974"/>
            <a:ext cx="52197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146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F3D16D-1788-4C3F-A262-321DB0B0D63A}"/>
              </a:ext>
            </a:extLst>
          </p:cNvPr>
          <p:cNvSpPr>
            <a:spLocks noChangeArrowheads="1"/>
          </p:cNvSpPr>
          <p:nvPr/>
        </p:nvSpPr>
        <p:spPr bwMode="auto">
          <a:xfrm>
            <a:off x="142874" y="1338487"/>
            <a:ext cx="11715751" cy="45011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264C84"/>
                </a:solidFill>
                <a:effectLst/>
                <a:latin typeface="roboto"/>
              </a:rPr>
              <a:t>What is an Informal Letter?</a:t>
            </a:r>
            <a:endParaRPr kumimoji="0" lang="en-US" altLang="en-US" sz="2000" b="0" i="0" u="none" strike="noStrike" cap="none" normalizeH="0" baseline="0" dirty="0">
              <a:ln>
                <a:noFill/>
              </a:ln>
              <a:solidFill>
                <a:srgbClr val="264C84"/>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roboto"/>
              </a:rPr>
              <a:t>What is an Informal Letter - </a:t>
            </a:r>
            <a:r>
              <a:rPr kumimoji="0" lang="en-US" altLang="en-US" sz="2000" b="0" i="0" u="none" strike="noStrike" cap="none" normalizeH="0" baseline="0" dirty="0">
                <a:ln>
                  <a:noFill/>
                </a:ln>
                <a:solidFill>
                  <a:srgbClr val="000000"/>
                </a:solidFill>
                <a:effectLst/>
                <a:latin typeface="roboto"/>
              </a:rPr>
              <a:t>An </a:t>
            </a:r>
            <a:r>
              <a:rPr kumimoji="0" lang="en-US" altLang="en-US" sz="2000" b="1" i="0" u="none" strike="noStrike" cap="none" normalizeH="0" baseline="0" dirty="0">
                <a:ln>
                  <a:noFill/>
                </a:ln>
                <a:solidFill>
                  <a:srgbClr val="000000"/>
                </a:solidFill>
                <a:effectLst/>
                <a:latin typeface="roboto"/>
              </a:rPr>
              <a:t>informal letter</a:t>
            </a:r>
            <a:r>
              <a:rPr kumimoji="0" lang="en-US" altLang="en-US" sz="2000" b="0" i="0" u="none" strike="noStrike" cap="none" normalizeH="0" baseline="0" dirty="0">
                <a:ln>
                  <a:noFill/>
                </a:ln>
                <a:solidFill>
                  <a:srgbClr val="000000"/>
                </a:solidFill>
                <a:effectLst/>
                <a:latin typeface="roboto"/>
              </a:rPr>
              <a:t>, also referred to as a </a:t>
            </a:r>
            <a:r>
              <a:rPr kumimoji="0" lang="en-US" altLang="en-US" sz="2000" b="1" i="0" u="none" strike="noStrike" cap="none" normalizeH="0" baseline="0" dirty="0">
                <a:ln>
                  <a:noFill/>
                </a:ln>
                <a:solidFill>
                  <a:srgbClr val="000000"/>
                </a:solidFill>
                <a:effectLst/>
                <a:latin typeface="roboto"/>
              </a:rPr>
              <a:t>friendly letter</a:t>
            </a:r>
            <a:r>
              <a:rPr kumimoji="0" lang="en-US" altLang="en-US" sz="2000" b="0" i="0" u="none" strike="noStrike" cap="none" normalizeH="0" baseline="0" dirty="0">
                <a:ln>
                  <a:noFill/>
                </a:ln>
                <a:solidFill>
                  <a:srgbClr val="000000"/>
                </a:solidFill>
                <a:effectLst/>
                <a:latin typeface="roboto"/>
              </a:rPr>
              <a:t>, is a </a:t>
            </a:r>
            <a:r>
              <a:rPr kumimoji="0" lang="en-US" altLang="en-US" sz="2000" b="1" i="0" u="none" strike="noStrike" cap="none" normalizeH="0" baseline="0" dirty="0">
                <a:ln>
                  <a:noFill/>
                </a:ln>
                <a:solidFill>
                  <a:srgbClr val="000000"/>
                </a:solidFill>
                <a:effectLst/>
                <a:latin typeface="roboto"/>
              </a:rPr>
              <a:t>personal letter written to friends or relatives (Informal letter to a friend).</a:t>
            </a:r>
            <a:r>
              <a:rPr kumimoji="0" lang="en-US" altLang="en-US" sz="2000" b="0" i="0" u="none" strike="noStrike" cap="none" normalizeH="0" baseline="0" dirty="0">
                <a:ln>
                  <a:noFill/>
                </a:ln>
                <a:solidFill>
                  <a:srgbClr val="000000"/>
                </a:solidFill>
                <a:effectLst/>
                <a:latin typeface="roboto"/>
              </a:rPr>
              <a:t> It is written in a personal fashion. You can write it to anyone with whom you have a non-professional relationship, although this doesn't exclude business partners or workers whom you're friendly with either.</a:t>
            </a:r>
            <a:br>
              <a:rPr kumimoji="0" lang="en-US" altLang="en-US" sz="2000" b="0" i="0" u="none" strike="noStrike" cap="none" normalizeH="0" baseline="0" dirty="0">
                <a:ln>
                  <a:noFill/>
                </a:ln>
                <a:solidFill>
                  <a:srgbClr val="000000"/>
                </a:solidFill>
                <a:effectLst/>
                <a:latin typeface="roboto"/>
              </a:rPr>
            </a:br>
            <a:r>
              <a:rPr kumimoji="0" lang="en-US" altLang="en-US" sz="2000" b="0" i="0" u="none" strike="noStrike" cap="none" normalizeH="0" baseline="0" dirty="0">
                <a:ln>
                  <a:noFill/>
                </a:ln>
                <a:solidFill>
                  <a:srgbClr val="000000"/>
                </a:solidFill>
                <a:effectLst/>
                <a:latin typeface="roboto"/>
              </a:rPr>
              <a:t>There are fewer </a:t>
            </a:r>
            <a:r>
              <a:rPr kumimoji="0" lang="en-US" altLang="en-US" sz="2000" b="1" i="0" u="none" strike="noStrike" cap="none" normalizeH="0" baseline="0" dirty="0">
                <a:ln>
                  <a:noFill/>
                </a:ln>
                <a:solidFill>
                  <a:srgbClr val="000000"/>
                </a:solidFill>
                <a:effectLst/>
                <a:latin typeface="roboto"/>
              </a:rPr>
              <a:t>formatting rules for informal letters </a:t>
            </a:r>
            <a:r>
              <a:rPr kumimoji="0" lang="en-US" altLang="en-US" sz="2000" b="0" i="0" u="none" strike="noStrike" cap="none" normalizeH="0" baseline="0" dirty="0">
                <a:ln>
                  <a:noFill/>
                </a:ln>
                <a:solidFill>
                  <a:srgbClr val="000000"/>
                </a:solidFill>
                <a:effectLst/>
                <a:latin typeface="roboto"/>
              </a:rPr>
              <a:t>than there are for business or formal letters. The letter can be used for some reasons like conveying messages, news, giving advice, congratulate the recipient, request information, asking questions, etc.</a:t>
            </a:r>
            <a:br>
              <a:rPr kumimoji="0" lang="en-US" altLang="en-US" sz="2000" b="0" i="0" u="none" strike="noStrike" cap="none" normalizeH="0" baseline="0" dirty="0">
                <a:ln>
                  <a:noFill/>
                </a:ln>
                <a:solidFill>
                  <a:srgbClr val="000000"/>
                </a:solidFill>
                <a:effectLst/>
                <a:latin typeface="roboto"/>
              </a:rPr>
            </a:b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roboto"/>
              </a:rPr>
              <a:t>It is a personal letter, written to whom you are familiar with, like friends, siblings, parents, or any other closed one. While writing an informal letter, one can afford to be friendly, and make use of personal or emotional tone</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roboto"/>
              </a:rPr>
              <a: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roboto"/>
              </a:rPr>
              <a:t> </a:t>
            </a:r>
            <a:endParaRPr kumimoji="0" lang="en-US"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54494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9F5343-ABF7-40DA-BB00-1F0A2AFAAAEE}"/>
              </a:ext>
            </a:extLst>
          </p:cNvPr>
          <p:cNvSpPr txBox="1"/>
          <p:nvPr/>
        </p:nvSpPr>
        <p:spPr>
          <a:xfrm>
            <a:off x="803671" y="1382286"/>
            <a:ext cx="10584657" cy="4093428"/>
          </a:xfrm>
          <a:prstGeom prst="rect">
            <a:avLst/>
          </a:prstGeom>
          <a:noFill/>
        </p:spPr>
        <p:txBody>
          <a:bodyPr wrap="square">
            <a:spAutoFit/>
          </a:bodyPr>
          <a:lstStyle/>
          <a:p>
            <a:pPr algn="l"/>
            <a:r>
              <a:rPr lang="en-US" sz="2000" b="1" i="0" dirty="0">
                <a:solidFill>
                  <a:srgbClr val="FF0000"/>
                </a:solidFill>
                <a:effectLst/>
                <a:latin typeface="roboto"/>
              </a:rPr>
              <a:t>Difference between Formal letter and Informal letter</a:t>
            </a:r>
            <a:endParaRPr lang="en-US" sz="2000" b="0" i="0" dirty="0">
              <a:solidFill>
                <a:srgbClr val="FF0000"/>
              </a:solidFill>
              <a:effectLst/>
              <a:latin typeface="roboto"/>
            </a:endParaRPr>
          </a:p>
          <a:p>
            <a:pPr algn="l"/>
            <a:r>
              <a:rPr lang="en-US" sz="2000" b="1" i="0" dirty="0">
                <a:effectLst/>
                <a:latin typeface="roboto"/>
              </a:rPr>
              <a:t>Formal Letter And Informal Letter - </a:t>
            </a:r>
            <a:r>
              <a:rPr lang="en-US" sz="2000" b="0" i="0" dirty="0">
                <a:effectLst/>
                <a:latin typeface="roboto"/>
              </a:rPr>
              <a:t>The </a:t>
            </a:r>
            <a:r>
              <a:rPr lang="en-US" sz="2000" b="1" i="0" dirty="0">
                <a:effectLst/>
                <a:latin typeface="roboto"/>
              </a:rPr>
              <a:t>formal letter</a:t>
            </a:r>
            <a:r>
              <a:rPr lang="en-US" sz="2000" b="0" i="0" dirty="0">
                <a:effectLst/>
                <a:latin typeface="roboto"/>
              </a:rPr>
              <a:t> is written for business or professional purposes with a specific objective in mind. It uses simple language, which is easy to read and interpret. On the contrary,</a:t>
            </a:r>
            <a:r>
              <a:rPr lang="en-US" sz="2000" b="1" i="0" dirty="0">
                <a:effectLst/>
                <a:latin typeface="roboto"/>
              </a:rPr>
              <a:t> informal letters</a:t>
            </a:r>
            <a:r>
              <a:rPr lang="en-US" sz="2000" b="0" i="0" dirty="0">
                <a:effectLst/>
                <a:latin typeface="roboto"/>
              </a:rPr>
              <a:t> are written to </a:t>
            </a:r>
            <a:r>
              <a:rPr lang="en-US" sz="2000" b="1" i="0" dirty="0">
                <a:effectLst/>
                <a:latin typeface="roboto"/>
              </a:rPr>
              <a:t>friends and relatives</a:t>
            </a:r>
            <a:r>
              <a:rPr lang="en-US" sz="2000" b="0" i="0" dirty="0">
                <a:effectLst/>
                <a:latin typeface="roboto"/>
              </a:rPr>
              <a:t> for personal communication and require a casual or emotional tone.</a:t>
            </a:r>
            <a:br>
              <a:rPr lang="en-US" sz="2000" b="0" i="0" dirty="0">
                <a:effectLst/>
                <a:latin typeface="roboto"/>
              </a:rPr>
            </a:br>
            <a:r>
              <a:rPr lang="en-US" sz="2000" b="0" i="0" dirty="0">
                <a:effectLst/>
                <a:latin typeface="roboto"/>
              </a:rPr>
              <a:t>The size of a</a:t>
            </a:r>
            <a:r>
              <a:rPr lang="en-US" sz="2000" b="1" i="0" dirty="0">
                <a:effectLst/>
                <a:latin typeface="roboto"/>
              </a:rPr>
              <a:t> formal letter</a:t>
            </a:r>
            <a:r>
              <a:rPr lang="en-US" sz="2000" b="0" i="0" dirty="0">
                <a:effectLst/>
                <a:latin typeface="roboto"/>
              </a:rPr>
              <a:t> should be concise; that does not include irrelevant matters. In contrast, the informal letter can be lengthier.</a:t>
            </a:r>
            <a:br>
              <a:rPr lang="en-US" sz="2000" b="0" i="0" dirty="0">
                <a:effectLst/>
                <a:latin typeface="roboto"/>
              </a:rPr>
            </a:br>
            <a:endParaRPr lang="en-US" sz="2000" b="0" i="0" dirty="0">
              <a:effectLst/>
              <a:latin typeface="roboto"/>
            </a:endParaRPr>
          </a:p>
          <a:p>
            <a:pPr algn="l"/>
            <a:r>
              <a:rPr lang="en-US" sz="2000" b="1" i="0" dirty="0">
                <a:effectLst/>
                <a:latin typeface="roboto"/>
              </a:rPr>
              <a:t>Formal letters</a:t>
            </a:r>
            <a:r>
              <a:rPr lang="en-US" sz="2000" b="0" i="0" dirty="0">
                <a:effectLst/>
                <a:latin typeface="roboto"/>
              </a:rPr>
              <a:t> are used for writing letters to business contacts, i.e. partners, suppliers, customers, clients, etc. , college or institute, employer, professionals, etc. As against this, we write informal letters to friends, relatives, acquaintances, etc.</a:t>
            </a:r>
            <a:br>
              <a:rPr lang="en-US" sz="2000" b="0" i="0" dirty="0">
                <a:effectLst/>
                <a:latin typeface="roboto"/>
              </a:rPr>
            </a:br>
            <a:endParaRPr lang="en-US" sz="2000" b="0" i="0" dirty="0">
              <a:effectLst/>
              <a:latin typeface="roboto"/>
            </a:endParaRPr>
          </a:p>
          <a:p>
            <a:pPr algn="l"/>
            <a:r>
              <a:rPr lang="en-US" sz="2000" b="0" i="0" dirty="0">
                <a:effectLst/>
                <a:latin typeface="roboto"/>
              </a:rPr>
              <a:t> </a:t>
            </a:r>
          </a:p>
        </p:txBody>
      </p:sp>
    </p:spTree>
    <p:extLst>
      <p:ext uri="{BB962C8B-B14F-4D97-AF65-F5344CB8AC3E}">
        <p14:creationId xmlns:p14="http://schemas.microsoft.com/office/powerpoint/2010/main" val="70922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0D1AA6-8C1D-480F-BB91-507D5BCF3576}"/>
              </a:ext>
            </a:extLst>
          </p:cNvPr>
          <p:cNvSpPr txBox="1"/>
          <p:nvPr/>
        </p:nvSpPr>
        <p:spPr>
          <a:xfrm>
            <a:off x="200025" y="990243"/>
            <a:ext cx="11258550" cy="5293757"/>
          </a:xfrm>
          <a:prstGeom prst="rect">
            <a:avLst/>
          </a:prstGeom>
          <a:noFill/>
        </p:spPr>
        <p:txBody>
          <a:bodyPr wrap="square">
            <a:spAutoFit/>
          </a:bodyPr>
          <a:lstStyle/>
          <a:p>
            <a:pPr algn="l"/>
            <a:r>
              <a:rPr lang="en-US" sz="2000" b="1" i="0" dirty="0">
                <a:solidFill>
                  <a:srgbClr val="FFC000"/>
                </a:solidFill>
                <a:effectLst/>
                <a:latin typeface="roboto"/>
              </a:rPr>
              <a:t>Informal Letter Format</a:t>
            </a:r>
            <a:endParaRPr lang="en-US" sz="2000" b="0" i="0" dirty="0">
              <a:solidFill>
                <a:srgbClr val="FFC000"/>
              </a:solidFill>
              <a:effectLst/>
              <a:latin typeface="roboto"/>
            </a:endParaRPr>
          </a:p>
          <a:p>
            <a:pPr algn="l"/>
            <a:r>
              <a:rPr lang="en-US" sz="2000" b="1" i="0" dirty="0">
                <a:effectLst/>
                <a:latin typeface="roboto"/>
              </a:rPr>
              <a:t>Informal Letter Format - </a:t>
            </a:r>
            <a:r>
              <a:rPr lang="en-US" sz="2000" b="0" i="0" dirty="0">
                <a:effectLst/>
                <a:latin typeface="roboto"/>
              </a:rPr>
              <a:t>There is no set </a:t>
            </a:r>
            <a:r>
              <a:rPr lang="en-US" sz="2000" b="1" i="0" dirty="0">
                <a:effectLst/>
                <a:latin typeface="roboto"/>
              </a:rPr>
              <a:t>format for an informal letters</a:t>
            </a:r>
            <a:r>
              <a:rPr lang="en-US" sz="2000" b="0" i="0" dirty="0">
                <a:effectLst/>
                <a:latin typeface="roboto"/>
              </a:rPr>
              <a:t>. But there is a general pattern, some conventions that people usually follow. We will be looking at this pattern and certain tips on how to write effective and</a:t>
            </a:r>
            <a:r>
              <a:rPr lang="en-US" sz="2000" b="1" i="0" dirty="0">
                <a:effectLst/>
                <a:latin typeface="roboto"/>
              </a:rPr>
              <a:t> attractive informal letters</a:t>
            </a:r>
            <a:r>
              <a:rPr lang="en-US" sz="2000" b="0" i="0" dirty="0">
                <a:effectLst/>
                <a:latin typeface="roboto"/>
              </a:rPr>
              <a:t>. These can act as guidelines when you are drafting a letter; they are not hard and fast rules. Let us begin</a:t>
            </a:r>
            <a:br>
              <a:rPr lang="en-US" sz="2000" b="0" i="0" dirty="0">
                <a:effectLst/>
                <a:latin typeface="roboto"/>
              </a:rPr>
            </a:br>
            <a:endParaRPr lang="en-US" sz="2000" b="0" i="0" dirty="0">
              <a:effectLst/>
              <a:latin typeface="roboto"/>
            </a:endParaRPr>
          </a:p>
          <a:p>
            <a:pPr algn="l"/>
            <a:r>
              <a:rPr lang="en-US" sz="2000" b="0" i="0" dirty="0">
                <a:effectLst/>
                <a:latin typeface="roboto"/>
              </a:rPr>
              <a:t> </a:t>
            </a:r>
          </a:p>
          <a:p>
            <a:pPr algn="l"/>
            <a:r>
              <a:rPr lang="en-US" sz="2000" b="1" i="0" dirty="0">
                <a:solidFill>
                  <a:srgbClr val="FFC000"/>
                </a:solidFill>
                <a:effectLst/>
                <a:latin typeface="roboto"/>
              </a:rPr>
              <a:t>Informal Letter Format - Address</a:t>
            </a:r>
            <a:br>
              <a:rPr lang="en-US" sz="2000" b="0" i="0" dirty="0">
                <a:effectLst/>
                <a:latin typeface="roboto"/>
              </a:rPr>
            </a:br>
            <a:endParaRPr lang="en-US" sz="2000" b="0" i="0" dirty="0">
              <a:effectLst/>
              <a:latin typeface="roboto"/>
            </a:endParaRPr>
          </a:p>
          <a:p>
            <a:pPr algn="l"/>
            <a:r>
              <a:rPr lang="en-US" sz="2000" b="0" i="0" dirty="0">
                <a:effectLst/>
                <a:latin typeface="roboto"/>
              </a:rPr>
              <a:t>The first thing to write is your address, i.e. the address of the writer (</a:t>
            </a:r>
            <a:r>
              <a:rPr lang="en-US" sz="2000" b="1" i="0" dirty="0">
                <a:effectLst/>
                <a:latin typeface="roboto"/>
              </a:rPr>
              <a:t>basically, the sender’s address</a:t>
            </a:r>
            <a:r>
              <a:rPr lang="en-US" sz="2000" b="0" i="0" dirty="0">
                <a:effectLst/>
                <a:latin typeface="roboto"/>
              </a:rPr>
              <a:t>). We usually write the address on the left-hand side of the page at the very top. The address should be accurate and complete. Even when writing to close friends or relatives the address must be written, so they can reply back to the letter with ease. If the recipient of the letter is in another country, do not forget to write your country as well in the address.</a:t>
            </a:r>
            <a:br>
              <a:rPr lang="en-US" sz="2000" b="0" i="0" dirty="0">
                <a:effectLst/>
                <a:latin typeface="roboto"/>
              </a:rPr>
            </a:br>
            <a:endParaRPr lang="en-US" sz="2000" b="0" i="0" dirty="0">
              <a:effectLst/>
              <a:latin typeface="roboto"/>
            </a:endParaRPr>
          </a:p>
          <a:p>
            <a:pPr algn="l"/>
            <a:r>
              <a:rPr lang="en-US" sz="2000" b="0" i="0" dirty="0">
                <a:effectLst/>
                <a:latin typeface="roboto"/>
              </a:rPr>
              <a:t> </a:t>
            </a:r>
          </a:p>
          <a:p>
            <a:pPr algn="l"/>
            <a:endParaRPr lang="en-US" b="0" i="0" dirty="0">
              <a:solidFill>
                <a:srgbClr val="000000"/>
              </a:solidFill>
              <a:effectLst/>
              <a:latin typeface="roboto"/>
            </a:endParaRPr>
          </a:p>
        </p:txBody>
      </p:sp>
    </p:spTree>
    <p:extLst>
      <p:ext uri="{BB962C8B-B14F-4D97-AF65-F5344CB8AC3E}">
        <p14:creationId xmlns:p14="http://schemas.microsoft.com/office/powerpoint/2010/main" val="30392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1334</Words>
  <Application>Microsoft Office PowerPoint</Application>
  <PresentationFormat>Widescreen</PresentationFormat>
  <Paragraphs>67</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vt:lpstr>
      <vt:lpstr>Century Gothic</vt:lpstr>
      <vt:lpstr>Google Sans</vt:lpstr>
      <vt:lpstr>roboto</vt:lpstr>
      <vt:lpstr>roboto</vt:lpstr>
      <vt:lpstr>Wingdings 3</vt:lpstr>
      <vt:lpstr>Ion</vt:lpstr>
      <vt:lpstr>LETTER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 WRITING</dc:title>
  <dc:creator>NITHYA SNSACD</dc:creator>
  <cp:lastModifiedBy>NITHYA SNSACD</cp:lastModifiedBy>
  <cp:revision>15</cp:revision>
  <dcterms:created xsi:type="dcterms:W3CDTF">2021-01-14T13:25:41Z</dcterms:created>
  <dcterms:modified xsi:type="dcterms:W3CDTF">2021-03-14T16:09:02Z</dcterms:modified>
</cp:coreProperties>
</file>